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10"/>
  </p:notesMasterIdLst>
  <p:handoutMasterIdLst>
    <p:handoutMasterId r:id="rId11"/>
  </p:handoutMasterIdLst>
  <p:sldIdLst>
    <p:sldId id="305" r:id="rId2"/>
    <p:sldId id="863" r:id="rId3"/>
    <p:sldId id="871" r:id="rId4"/>
    <p:sldId id="938" r:id="rId5"/>
    <p:sldId id="936" r:id="rId6"/>
    <p:sldId id="937" r:id="rId7"/>
    <p:sldId id="932" r:id="rId8"/>
    <p:sldId id="939" r:id="rId9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ualcomm_JB1" initials="QC_J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B233"/>
    <a:srgbClr val="545054"/>
    <a:srgbClr val="376092"/>
    <a:srgbClr val="B42025"/>
    <a:srgbClr val="F723CA"/>
    <a:srgbClr val="77933C"/>
    <a:srgbClr val="A88000"/>
    <a:srgbClr val="FF9933"/>
    <a:srgbClr val="4F81BD"/>
    <a:srgbClr val="FAC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1" autoAdjust="0"/>
    <p:restoredTop sz="83086" autoAdjust="0"/>
  </p:normalViewPr>
  <p:slideViewPr>
    <p:cSldViewPr>
      <p:cViewPr varScale="1">
        <p:scale>
          <a:sx n="69" d="100"/>
          <a:sy n="69" d="100"/>
        </p:scale>
        <p:origin x="1368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3006" y="-114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C401609-F54A-4009-91CF-0BEF828445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09522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5" y="9721106"/>
            <a:ext cx="3076363" cy="511731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F17833-FF17-4930-ACA3-4A68716B52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247828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Other suggested titles:</a:t>
            </a:r>
          </a:p>
          <a:p>
            <a:endParaRPr lang="en-US" dirty="0" smtClean="0"/>
          </a:p>
          <a:p>
            <a:r>
              <a:rPr lang="en-US" dirty="0" smtClean="0"/>
              <a:t>“Benefits of oneM2M Standardization”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554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lnSpc>
                <a:spcPct val="85000"/>
              </a:lnSpc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8305800" y="6400800"/>
            <a:ext cx="36740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fld id="{B52B8AB2-264B-4AC2-9175-A38C93BC556B}" type="slidenum">
              <a:rPr lang="en-US" sz="1200" smtClean="0"/>
              <a:pPr algn="r">
                <a:defRPr/>
              </a:pPr>
              <a:t>‹#›</a:t>
            </a:fld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>
          <a:xfrm>
            <a:off x="457200" y="5075238"/>
            <a:ext cx="8229600" cy="1222375"/>
          </a:xfrm>
          <a:prstGeom prst="roundRect">
            <a:avLst/>
          </a:prstGeom>
          <a:noFill/>
          <a:ln>
            <a:solidFill>
              <a:srgbClr val="A0A0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5" name="Picture 7" descr="C:\Documents and Settings\mcauley\Local Settings\Temp\wz83a6\oneM2M\oneM2M-Logo.gif"/>
          <p:cNvPicPr>
            <a:picLocks noChangeAspect="1" noChangeArrowheads="1"/>
          </p:cNvPicPr>
          <p:nvPr userDrawn="1"/>
        </p:nvPicPr>
        <p:blipFill>
          <a:blip r:embed="rId2" cstate="print"/>
          <a:srcRect t="7465"/>
          <a:stretch>
            <a:fillRect/>
          </a:stretch>
        </p:blipFill>
        <p:spPr bwMode="auto">
          <a:xfrm>
            <a:off x="1581150" y="152400"/>
            <a:ext cx="5981700" cy="377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685800" y="5076826"/>
            <a:ext cx="7772400" cy="12192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rgbClr val="C0000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0" y="3629025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>
              <a:lnSpc>
                <a:spcPct val="90000"/>
              </a:lnSpc>
              <a:defRPr sz="4800" b="1" cap="all">
                <a:solidFill>
                  <a:srgbClr val="A0A0A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23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2055" name="Picture 7" descr="C:\Documents and Settings\mcauley\Local Settings\Temp\wz83a6\oneM2M\oneM2M-Logo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46988" y="0"/>
            <a:ext cx="1497012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65" r:id="rId1"/>
    <p:sldLayoutId id="2147484266" r:id="rId2"/>
    <p:sldLayoutId id="2147484267" r:id="rId3"/>
    <p:sldLayoutId id="2147484268" r:id="rId4"/>
    <p:sldLayoutId id="2147484273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0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C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C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im.sangeon@kt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Standard\oneM2M\TP\Meetings\TP34\KT\Device%20Trigger.xlsx" TargetMode="Externa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685800" y="5069775"/>
            <a:ext cx="7772400" cy="1219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Group Name: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ARC WG,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ARC-2018-0057</a:t>
            </a:r>
            <a:endParaRPr lang="en-US" altLang="ko-KR" sz="2000" dirty="0">
              <a:solidFill>
                <a:srgbClr val="B42025"/>
              </a:solidFill>
              <a:ea typeface="굴림" panose="020B0600000101010101" pitchFamily="34" charset="-127"/>
            </a:endParaRPr>
          </a:p>
          <a:p>
            <a:pPr eaLnBrk="1" hangingPunct="1"/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Source: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F. Sang-Eon Kim</a:t>
            </a:r>
            <a:r>
              <a:rPr lang="fr-FR" sz="2000" dirty="0" smtClean="0"/>
              <a:t>, KT (TTA), </a:t>
            </a:r>
            <a:r>
              <a:rPr lang="fr-FR" sz="2000" dirty="0" smtClean="0">
                <a:hlinkClick r:id="rId3"/>
              </a:rPr>
              <a:t>kim.sangeon@kt.com</a:t>
            </a:r>
            <a:endParaRPr lang="fr-FR" sz="2000" dirty="0" smtClean="0"/>
          </a:p>
          <a:p>
            <a:pPr eaLnBrk="1" hangingPunct="1"/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Meeting </a:t>
            </a:r>
            <a:r>
              <a:rPr lang="en-US" altLang="ko-KR" sz="2000" dirty="0">
                <a:solidFill>
                  <a:srgbClr val="B42025"/>
                </a:solidFill>
                <a:ea typeface="굴림" panose="020B0600000101010101" pitchFamily="34" charset="-127"/>
              </a:rPr>
              <a:t>Date: </a:t>
            </a:r>
            <a:r>
              <a:rPr lang="en-US" altLang="ko-KR" sz="2000" dirty="0" smtClean="0">
                <a:solidFill>
                  <a:srgbClr val="B42025"/>
                </a:solidFill>
                <a:ea typeface="굴림" panose="020B0600000101010101" pitchFamily="34" charset="-127"/>
              </a:rPr>
              <a:t>2018-03-04 (ARC34)</a:t>
            </a:r>
            <a:endParaRPr lang="en-US" altLang="ko-KR" sz="2000" dirty="0">
              <a:solidFill>
                <a:srgbClr val="B42025"/>
              </a:solidFill>
              <a:ea typeface="굴림" panose="020B0600000101010101" pitchFamily="34" charset="-127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altLang="ko-KR" sz="4000" cap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Procedure for 3GPP based Device Triggering</a:t>
            </a:r>
            <a:endParaRPr lang="en-US" sz="4000" cap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4889338" y="1110734"/>
            <a:ext cx="39727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Reference: TS 0026 V0.7.0 Figure 7.5.1-1</a:t>
            </a:r>
            <a:endParaRPr lang="ko-KR" altLang="en-US" dirty="0"/>
          </a:p>
        </p:txBody>
      </p:sp>
      <p:graphicFrame>
        <p:nvGraphicFramePr>
          <p:cNvPr id="5" name="개체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6563505"/>
              </p:ext>
            </p:extLst>
          </p:nvPr>
        </p:nvGraphicFramePr>
        <p:xfrm>
          <a:off x="1447800" y="1588449"/>
          <a:ext cx="6553200" cy="4903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12" name="슬라이드" r:id="rId3" imgW="4871424" imgH="3653831" progId="PowerPoint.Slide.12">
                  <p:embed/>
                </p:oleObj>
              </mc:Choice>
              <mc:Fallback>
                <p:oleObj name="슬라이드" r:id="rId3" imgW="4871424" imgH="3653831" progId="PowerPoint.Slide.12">
                  <p:embed/>
                  <p:pic>
                    <p:nvPicPr>
                      <p:cNvPr id="0" name="Object 2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588449"/>
                        <a:ext cx="6553200" cy="49039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폭발 1 5"/>
          <p:cNvSpPr/>
          <p:nvPr/>
        </p:nvSpPr>
        <p:spPr>
          <a:xfrm>
            <a:off x="7696200" y="3044295"/>
            <a:ext cx="457200" cy="48102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폭발 1 11"/>
          <p:cNvSpPr/>
          <p:nvPr/>
        </p:nvSpPr>
        <p:spPr>
          <a:xfrm>
            <a:off x="6477000" y="5715000"/>
            <a:ext cx="457200" cy="48102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폭발 1 12"/>
          <p:cNvSpPr/>
          <p:nvPr/>
        </p:nvSpPr>
        <p:spPr>
          <a:xfrm>
            <a:off x="6248400" y="4572000"/>
            <a:ext cx="457200" cy="48102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2397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Review 3GPP TSs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437591" y="1532251"/>
            <a:ext cx="815340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ko-KR" sz="2800" b="1" dirty="0" smtClean="0"/>
              <a:t>Purpose: 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/>
              <a:t>To develop </a:t>
            </a:r>
            <a:r>
              <a:rPr lang="en-US" altLang="ko-KR" sz="2800" b="1" dirty="0" smtClean="0"/>
              <a:t>….</a:t>
            </a:r>
          </a:p>
          <a:p>
            <a:pPr>
              <a:spcAft>
                <a:spcPts val="900"/>
              </a:spcAft>
            </a:pPr>
            <a:r>
              <a:rPr lang="en-US" altLang="ko-KR" sz="2800" b="1" dirty="0" smtClean="0"/>
              <a:t>Lists of TSs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TS 23.682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3GPP </a:t>
            </a:r>
            <a:r>
              <a:rPr lang="en-US" altLang="ko-KR" sz="2800" b="1" dirty="0"/>
              <a:t>TS </a:t>
            </a:r>
            <a:r>
              <a:rPr lang="en-US" altLang="ko-KR" sz="2800" b="1" dirty="0" smtClean="0"/>
              <a:t>29.237</a:t>
            </a:r>
          </a:p>
        </p:txBody>
      </p:sp>
    </p:spTree>
    <p:extLst>
      <p:ext uri="{BB962C8B-B14F-4D97-AF65-F5344CB8AC3E}">
        <p14:creationId xmlns:p14="http://schemas.microsoft.com/office/powerpoint/2010/main" val="2648596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Trigger Delivery using T4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620002" y="1110734"/>
            <a:ext cx="2899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3GPP TS </a:t>
            </a:r>
            <a:r>
              <a:rPr lang="en-US" altLang="ko-KR" b="1" dirty="0" smtClean="0"/>
              <a:t>23.682</a:t>
            </a:r>
            <a:r>
              <a:rPr lang="en-US" altLang="ko-KR" dirty="0" smtClean="0"/>
              <a:t> Clause 5.2.2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/>
        </p:nvGraphicFramePr>
        <p:xfrm>
          <a:off x="457200" y="1676400"/>
          <a:ext cx="806227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60" name="Picture" r:id="rId3" imgW="6060490" imgH="3432858" progId="Word.Picture.8">
                  <p:embed/>
                </p:oleObj>
              </mc:Choice>
              <mc:Fallback>
                <p:oleObj name="Picture" r:id="rId3" imgW="6060490" imgH="3432858" progId="Word.Picture.8">
                  <p:embed/>
                  <p:pic>
                    <p:nvPicPr>
                      <p:cNvPr id="6" name="개체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676400"/>
                        <a:ext cx="8062270" cy="4572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868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Trigger Delivery using T4</a:t>
            </a:r>
            <a:endParaRPr lang="ko-KR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1295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620002" y="1110734"/>
            <a:ext cx="2899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 smtClean="0"/>
              <a:t>3GPP TS 23.682 Clause 5.2.2</a:t>
            </a:r>
            <a:endParaRPr lang="ko-KR" altLang="en-US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437591" y="1532251"/>
            <a:ext cx="8153400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ko-KR" sz="2800" b="1" dirty="0" smtClean="0"/>
              <a:t>Information for Submit Trigger at Step1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External </a:t>
            </a:r>
            <a:r>
              <a:rPr lang="en-GB" altLang="ko-KR" sz="2000" dirty="0"/>
              <a:t>Identifier or </a:t>
            </a:r>
            <a:r>
              <a:rPr lang="en-GB" altLang="ko-KR" sz="2000" dirty="0" smtClean="0"/>
              <a:t>MSISDN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IMSI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SCS Identifier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trigger </a:t>
            </a:r>
            <a:r>
              <a:rPr lang="en-GB" altLang="ko-KR" sz="2000" dirty="0"/>
              <a:t>reference </a:t>
            </a:r>
            <a:r>
              <a:rPr lang="en-GB" altLang="ko-KR" sz="2000" dirty="0" smtClean="0"/>
              <a:t>number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validity period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Priority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serving </a:t>
            </a:r>
            <a:r>
              <a:rPr lang="en-GB" altLang="ko-KR" sz="2000" dirty="0"/>
              <a:t>node ID(s) if available from </a:t>
            </a:r>
            <a:r>
              <a:rPr lang="en-GB" altLang="ko-KR" sz="2000" dirty="0" smtClean="0"/>
              <a:t>HSS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SMS </a:t>
            </a:r>
            <a:r>
              <a:rPr lang="en-GB" altLang="ko-KR" sz="2000" dirty="0"/>
              <a:t>Application port </a:t>
            </a:r>
            <a:r>
              <a:rPr lang="en-GB" altLang="ko-KR" sz="2000" dirty="0" smtClean="0"/>
              <a:t>ID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trigger payload</a:t>
            </a:r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GB" altLang="ko-KR" sz="2000" dirty="0" smtClean="0"/>
              <a:t>Trigger Indication</a:t>
            </a:r>
            <a:endParaRPr lang="en-US" altLang="ko-KR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920345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Device Trigger Procedure (T4)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990600" y="1246918"/>
            <a:ext cx="28994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3200" b="1" dirty="0" smtClean="0"/>
              <a:t>3GPP TS 29.337</a:t>
            </a:r>
            <a:endParaRPr lang="ko-KR" altLang="en-US" sz="3200" b="1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528590" y="352531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3" name="개체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997382"/>
              </p:ext>
            </p:extLst>
          </p:nvPr>
        </p:nvGraphicFramePr>
        <p:xfrm>
          <a:off x="4648200" y="4495800"/>
          <a:ext cx="4095750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1" name="워크시트" r:id="rId3" imgW="4095565" imgH="1517825" progId="Excel.Sheet.12">
                  <p:link updateAutomatic="1"/>
                </p:oleObj>
              </mc:Choice>
              <mc:Fallback>
                <p:oleObj name="워크시트" r:id="rId3" imgW="4095565" imgH="1517825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8200" y="4495800"/>
                        <a:ext cx="4095750" cy="1517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직사각형 13"/>
          <p:cNvSpPr/>
          <p:nvPr/>
        </p:nvSpPr>
        <p:spPr>
          <a:xfrm>
            <a:off x="590550" y="1963844"/>
            <a:ext cx="8153400" cy="2162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IE for </a:t>
            </a:r>
            <a:r>
              <a:rPr lang="en-US" altLang="ko-KR" sz="2800" b="1" dirty="0"/>
              <a:t>Device Trigger Request: </a:t>
            </a:r>
            <a:r>
              <a:rPr lang="en-US" altLang="ko-KR" sz="2400" dirty="0"/>
              <a:t>Table </a:t>
            </a:r>
            <a:r>
              <a:rPr lang="en-US" altLang="ko-KR" sz="2400" dirty="0" smtClean="0"/>
              <a:t>5.2.1.1/1</a:t>
            </a:r>
            <a:endParaRPr lang="en-US" altLang="ko-KR" sz="2400" dirty="0"/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IE for </a:t>
            </a:r>
            <a:r>
              <a:rPr lang="en-US" altLang="ko-KR" sz="2800" b="1" dirty="0"/>
              <a:t>Device Trigger </a:t>
            </a:r>
            <a:r>
              <a:rPr lang="en-US" altLang="ko-KR" sz="2800" b="1" dirty="0" smtClean="0"/>
              <a:t>Answer: </a:t>
            </a:r>
            <a:r>
              <a:rPr lang="en-US" altLang="ko-KR" sz="2400" dirty="0"/>
              <a:t>Table </a:t>
            </a:r>
            <a:r>
              <a:rPr lang="en-US" altLang="ko-KR" sz="2400" dirty="0" smtClean="0"/>
              <a:t>5.2.1.1/2</a:t>
            </a:r>
            <a:endParaRPr lang="en-US" altLang="ko-KR" sz="2400" dirty="0"/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IE for Delivery Report Request</a:t>
            </a:r>
            <a:r>
              <a:rPr lang="en-US" altLang="ko-KR" sz="2800" b="1" dirty="0"/>
              <a:t>: </a:t>
            </a:r>
            <a:r>
              <a:rPr lang="en-US" altLang="ko-KR" sz="2400" dirty="0"/>
              <a:t>Table </a:t>
            </a:r>
            <a:r>
              <a:rPr lang="en-US" altLang="ko-KR" sz="2400" dirty="0" smtClean="0"/>
              <a:t>5.2.2.1/1</a:t>
            </a:r>
            <a:endParaRPr lang="en-US" altLang="ko-KR" sz="2400" dirty="0"/>
          </a:p>
          <a:p>
            <a:pPr marL="914400" lvl="1" indent="-457200">
              <a:spcAft>
                <a:spcPts val="900"/>
              </a:spcAft>
              <a:buFont typeface="Wingdings" panose="05000000000000000000" pitchFamily="2" charset="2"/>
              <a:buChar char="§"/>
            </a:pPr>
            <a:r>
              <a:rPr lang="en-US" altLang="ko-KR" sz="2800" b="1" dirty="0" smtClean="0"/>
              <a:t>IE for Delivery Report Answer: </a:t>
            </a:r>
            <a:r>
              <a:rPr lang="en-US" altLang="ko-KR" sz="2400" dirty="0"/>
              <a:t>Table </a:t>
            </a:r>
            <a:r>
              <a:rPr lang="en-US" altLang="ko-KR" sz="2400" dirty="0" smtClean="0"/>
              <a:t>5.2.2.1/2</a:t>
            </a:r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31855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Interworking architecture</a:t>
            </a:r>
            <a:endParaRPr lang="ko-KR" altLang="en-US" dirty="0"/>
          </a:p>
        </p:txBody>
      </p:sp>
      <p:graphicFrame>
        <p:nvGraphicFramePr>
          <p:cNvPr id="4" name="개체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716644"/>
              </p:ext>
            </p:extLst>
          </p:nvPr>
        </p:nvGraphicFramePr>
        <p:xfrm>
          <a:off x="600075" y="1165225"/>
          <a:ext cx="7943850" cy="452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4" name="Visio" r:id="rId3" imgW="7848649" imgH="4464006" progId="Visio.Drawing.15">
                  <p:embed/>
                </p:oleObj>
              </mc:Choice>
              <mc:Fallback>
                <p:oleObj name="Visio" r:id="rId3" imgW="7848649" imgH="446400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0075" y="1165225"/>
                        <a:ext cx="7943850" cy="452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676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145192"/>
              </p:ext>
            </p:extLst>
          </p:nvPr>
        </p:nvGraphicFramePr>
        <p:xfrm>
          <a:off x="1552575" y="1066800"/>
          <a:ext cx="6143625" cy="522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4" name="Visio" r:id="rId3" imgW="9886962" imgH="8445588" progId="Visio.Drawing.15">
                  <p:embed/>
                </p:oleObj>
              </mc:Choice>
              <mc:Fallback>
                <p:oleObj name="Visio" r:id="rId3" imgW="9886962" imgH="844558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2575" y="1066800"/>
                        <a:ext cx="6143625" cy="5229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445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neM2M Content Theme">
  <a:themeElements>
    <a:clrScheme name="oneM2M">
      <a:dk1>
        <a:srgbClr val="000000"/>
      </a:dk1>
      <a:lt1>
        <a:sysClr val="window" lastClr="FFFFFF"/>
      </a:lt1>
      <a:dk2>
        <a:srgbClr val="505450"/>
      </a:dk2>
      <a:lt2>
        <a:srgbClr val="A0A0A3"/>
      </a:lt2>
      <a:accent1>
        <a:srgbClr val="B42025"/>
      </a:accent1>
      <a:accent2>
        <a:srgbClr val="F6921E"/>
      </a:accent2>
      <a:accent3>
        <a:srgbClr val="005480"/>
      </a:accent3>
      <a:accent4>
        <a:srgbClr val="668C97"/>
      </a:accent4>
      <a:accent5>
        <a:srgbClr val="716896"/>
      </a:accent5>
      <a:accent6>
        <a:srgbClr val="008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74511</TotalTime>
  <Words>164</Words>
  <Application>Microsoft Office PowerPoint</Application>
  <PresentationFormat>화면 슬라이드 쇼(4:3)</PresentationFormat>
  <Paragraphs>38</Paragraphs>
  <Slides>8</Slides>
  <Notes>1</Notes>
  <HiddenSlides>0</HiddenSlides>
  <MMClips>0</MMClips>
  <ScaleCrop>false</ScaleCrop>
  <HeadingPairs>
    <vt:vector size="10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연결</vt:lpstr>
      </vt:variant>
      <vt:variant>
        <vt:i4>1</vt:i4>
      </vt:variant>
      <vt:variant>
        <vt:lpstr>포함된 OLE 서버</vt:lpstr>
      </vt:variant>
      <vt:variant>
        <vt:i4>3</vt:i4>
      </vt:variant>
      <vt:variant>
        <vt:lpstr>슬라이드 제목</vt:lpstr>
      </vt:variant>
      <vt:variant>
        <vt:i4>8</vt:i4>
      </vt:variant>
    </vt:vector>
  </HeadingPairs>
  <TitlesOfParts>
    <vt:vector size="18" baseType="lpstr">
      <vt:lpstr>굴림</vt:lpstr>
      <vt:lpstr>맑은 고딕</vt:lpstr>
      <vt:lpstr>Arial</vt:lpstr>
      <vt:lpstr>Calibri</vt:lpstr>
      <vt:lpstr>Wingdings</vt:lpstr>
      <vt:lpstr>oneM2M Content Theme</vt:lpstr>
      <vt:lpstr>file:///D:\Standard\oneM2M\TP\Meetings\TP34\KT\Device%20Trigger.xlsx</vt:lpstr>
      <vt:lpstr>슬라이드</vt:lpstr>
      <vt:lpstr>Picture</vt:lpstr>
      <vt:lpstr>Visio</vt:lpstr>
      <vt:lpstr>Procedure for 3GPP based Device Triggering</vt:lpstr>
      <vt:lpstr>Problem</vt:lpstr>
      <vt:lpstr>Review 3GPP TSs</vt:lpstr>
      <vt:lpstr>Trigger Delivery using T4</vt:lpstr>
      <vt:lpstr>Trigger Delivery using T4</vt:lpstr>
      <vt:lpstr>Device Trigger Procedure (T4)</vt:lpstr>
      <vt:lpstr>Interworking architecture</vt:lpstr>
      <vt:lpstr>Proposals</vt:lpstr>
    </vt:vector>
  </TitlesOfParts>
  <Company>oneM2M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oneM2M - Taking a Look Inside</dc:title>
  <dc:creator/>
  <cp:keywords>oneM2M, M2M, IoT</cp:keywords>
  <cp:lastModifiedBy>Sang-Eon Kim</cp:lastModifiedBy>
  <cp:revision>2808</cp:revision>
  <cp:lastPrinted>2014-10-30T16:01:28Z</cp:lastPrinted>
  <dcterms:created xsi:type="dcterms:W3CDTF">2012-09-11T22:52:11Z</dcterms:created>
  <dcterms:modified xsi:type="dcterms:W3CDTF">2018-03-04T10:56:50Z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1672106458</vt:i4>
  </property>
  <property fmtid="{D5CDD505-2E9C-101B-9397-08002B2CF9AE}" pid="4" name="_EmailSubject">
    <vt:lpwstr>TIA oneM2M panel discussion </vt:lpwstr>
  </property>
  <property fmtid="{D5CDD505-2E9C-101B-9397-08002B2CF9AE}" pid="5" name="_AuthorEmail">
    <vt:lpwstr>omar.elloumi@nokia.com</vt:lpwstr>
  </property>
  <property fmtid="{D5CDD505-2E9C-101B-9397-08002B2CF9AE}" pid="6" name="_AuthorEmailDisplayName">
    <vt:lpwstr>Elloumi, Omar (Nokia - FR)</vt:lpwstr>
  </property>
  <property fmtid="{D5CDD505-2E9C-101B-9397-08002B2CF9AE}" pid="7" name="_PreviousAdHocReviewCycleID">
    <vt:i4>473736659</vt:i4>
  </property>
</Properties>
</file>